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Lexend Medium"/>
      <p:regular r:id="rId28"/>
      <p:bold r:id="rId29"/>
    </p:embeddedFont>
    <p:embeddedFont>
      <p:font typeface="Lexen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LexendMedium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exendMedium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exend-bold.fntdata"/><Relationship Id="rId30" Type="http://schemas.openxmlformats.org/officeDocument/2006/relationships/font" Target="fonts/Lexen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d443fc6b3f_0_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" name="Google Shape;53;g3d443fc6b3f_0_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3d443fc6b3f_0_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443fc6b3f_0_19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g3d443fc6b3f_0_198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2" name="Google Shape;152;g3d443fc6b3f_0_198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dd3a02cc12_2_3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g3dd3a02cc12_2_35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3dd3a02cc12_2_35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d3a02cc12_2_4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2" name="Google Shape;172;g3dd3a02cc12_2_47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73" name="Google Shape;173;g3dd3a02cc12_2_47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d3a02cc12_0_10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4" name="Google Shape;184;g3dd3a02cc12_0_106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3dd3a02cc12_0_106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dd3a02cc12_0_8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g3dd3a02cc12_0_82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6" name="Google Shape;196;g3dd3a02cc12_0_82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d443fc6b3f_0_2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g3d443fc6b3f_0_213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3d443fc6b3f_0_213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443fc6b3f_0_23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4" name="Google Shape;214;g3d443fc6b3f_0_234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3d443fc6b3f_0_234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dd3bd8c7e4_3_2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6" name="Google Shape;226;g3dd3bd8c7e4_3_25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27" name="Google Shape;227;g3dd3bd8c7e4_3_25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dd3bd8c7e4_3_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g3dd3bd8c7e4_3_12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39" name="Google Shape;239;g3dd3bd8c7e4_3_12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d4ae183bab_0_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" name="Google Shape;252;g3d4ae183bab_0_6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53" name="Google Shape;253;g3d4ae183bab_0_6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d3bd8c7e4_4_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" name="Google Shape;63;g3dd3bd8c7e4_4_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4" name="Google Shape;64;g3dd3bd8c7e4_4_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d4ae183bab_0_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g3d4ae183bab_0_19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63" name="Google Shape;263;g3d4ae183bab_0_19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4ae183bab_0_3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g3d4ae183bab_0_31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73" name="Google Shape;273;g3d4ae183bab_0_31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d4ae183ba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d4ae183ba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dd37be2571_0_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" name="Google Shape;72;g3dd37be2571_0_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E3F2FD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" name="Google Shape;73;g3dd37be2571_0_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dd3a02cc12_0_5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g3dd3a02cc12_0_52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94" name="Google Shape;94;g3dd3a02cc12_0_52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d3a02cc12_0_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g3dd3a02cc12_0_24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3dd3a02cc12_0_24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d3bd8c7e4_4_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g3dd3bd8c7e4_4_1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6" name="Google Shape;116;g3dd3bd8c7e4_4_1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d3a02cc12_2_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6" name="Google Shape;126;g3dd3a02cc12_2_10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27" name="Google Shape;127;g3dd3a02cc12_2_10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dd3a02cc12_2_2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5" name="Google Shape;135;g3dd3a02cc12_2_27:notes"/>
          <p:cNvSpPr txBox="1"/>
          <p:nvPr>
            <p:ph idx="1" type="body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6" name="Google Shape;136;g3dd3a02cc12_2_27:notes"/>
          <p:cNvSpPr txBox="1"/>
          <p:nvPr>
            <p:ph idx="12" type="sldNum"/>
          </p:nvPr>
        </p:nvSpPr>
        <p:spPr>
          <a:xfrm>
            <a:off x="0" y="0"/>
            <a:ext cx="39999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d443fc6b3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d443fc6b3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11.png"/><Relationship Id="rId5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29.png"/><Relationship Id="rId5" Type="http://schemas.openxmlformats.org/officeDocument/2006/relationships/image" Target="../media/image4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Relationship Id="rId5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2626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-457200" y="-457200"/>
            <a:ext cx="1828800" cy="1828800"/>
          </a:xfrm>
          <a:prstGeom prst="ellipse">
            <a:avLst/>
          </a:prstGeom>
          <a:solidFill>
            <a:srgbClr val="FFFBEB">
              <a:alpha val="8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/>
          <p:nvPr/>
        </p:nvSpPr>
        <p:spPr>
          <a:xfrm>
            <a:off x="7772400" y="3657600"/>
            <a:ext cx="1828800" cy="1828800"/>
          </a:xfrm>
          <a:prstGeom prst="ellipse">
            <a:avLst/>
          </a:prstGeom>
          <a:solidFill>
            <a:srgbClr val="FFFBEB">
              <a:alpha val="8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227250" y="1543063"/>
            <a:ext cx="8689500" cy="12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</a:pPr>
            <a:r>
              <a:rPr b="1" lang="en" sz="4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Ephesus Elementary School</a:t>
            </a:r>
            <a:endParaRPr b="1" sz="4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</a:pPr>
            <a:r>
              <a:rPr lang="en" sz="4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A Geospatial Analysis</a:t>
            </a:r>
            <a:endParaRPr sz="4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1680150" y="3005416"/>
            <a:ext cx="5783700" cy="1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EB"/>
              </a:buClr>
              <a:buSzPts val="2400"/>
              <a:buFont typeface="Georgia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4238" y="3058050"/>
            <a:ext cx="2215516" cy="16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/>
          <p:nvPr/>
        </p:nvSpPr>
        <p:spPr>
          <a:xfrm>
            <a:off x="457200" y="1212050"/>
            <a:ext cx="2961900" cy="48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23" title="close-ephesus-seawel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5798" y="631320"/>
            <a:ext cx="4792800" cy="4107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" name="Google Shape;156;p23"/>
          <p:cNvSpPr/>
          <p:nvPr/>
        </p:nvSpPr>
        <p:spPr>
          <a:xfrm>
            <a:off x="457200" y="274328"/>
            <a:ext cx="82296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Change in Travel Time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(School Closures)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163552" y="1594950"/>
            <a:ext cx="3869100" cy="30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How much farther is the new nearest school?</a:t>
            </a:r>
            <a:endParaRPr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"/>
              <a:buChar char="●"/>
            </a:pP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Seawell </a:t>
            </a: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to </a:t>
            </a: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Morris Grove or Estes </a:t>
            </a: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(+5 mins)</a:t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"/>
              <a:buChar char="●"/>
            </a:pP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Ephesus to Estes Hill (+7 mins) or Rashkis (+</a:t>
            </a: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11 mins)</a:t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Darker colors = more time </a:t>
            </a:r>
            <a:r>
              <a:rPr b="1" lang="en" sz="1200" u="sng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added</a:t>
            </a: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to commute</a:t>
            </a:r>
            <a:endParaRPr sz="13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/>
          <p:nvPr/>
        </p:nvSpPr>
        <p:spPr>
          <a:xfrm>
            <a:off x="172600" y="119900"/>
            <a:ext cx="7797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is Future Growth? (0-4 year olds)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64" name="Google Shape;164;p24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4"/>
          <p:cNvSpPr/>
          <p:nvPr/>
        </p:nvSpPr>
        <p:spPr>
          <a:xfrm>
            <a:off x="211675" y="1289250"/>
            <a:ext cx="577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4"/>
          <p:cNvSpPr/>
          <p:nvPr/>
        </p:nvSpPr>
        <p:spPr>
          <a:xfrm>
            <a:off x="3994800" y="1199200"/>
            <a:ext cx="577200" cy="585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4" title="bars_children_0_4_driv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5" y="994615"/>
            <a:ext cx="4923399" cy="36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4" title="pop-dot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1250" y="710650"/>
            <a:ext cx="3987000" cy="4178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24" title="pop-dots-lege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6475" y="4326575"/>
            <a:ext cx="1567200" cy="66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/>
          <p:nvPr/>
        </p:nvSpPr>
        <p:spPr>
          <a:xfrm>
            <a:off x="172600" y="119900"/>
            <a:ext cx="682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is Future Growth? (Home Sales)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grpSp>
        <p:nvGrpSpPr>
          <p:cNvPr id="176" name="Google Shape;176;p25"/>
          <p:cNvGrpSpPr/>
          <p:nvPr/>
        </p:nvGrpSpPr>
        <p:grpSpPr>
          <a:xfrm>
            <a:off x="90303" y="649675"/>
            <a:ext cx="8765006" cy="4407476"/>
            <a:chOff x="93900" y="914661"/>
            <a:chExt cx="8855331" cy="4407476"/>
          </a:xfrm>
        </p:grpSpPr>
        <p:pic>
          <p:nvPicPr>
            <p:cNvPr id="177" name="Google Shape;177;p25"/>
            <p:cNvPicPr preferRelativeResize="0"/>
            <p:nvPr/>
          </p:nvPicPr>
          <p:blipFill rotWithShape="1">
            <a:blip r:embed="rId3">
              <a:alphaModFix/>
            </a:blip>
            <a:srcRect b="5725" l="61315" r="1884" t="8951"/>
            <a:stretch/>
          </p:blipFill>
          <p:spPr>
            <a:xfrm>
              <a:off x="5584131" y="945437"/>
              <a:ext cx="3365100" cy="4376700"/>
            </a:xfrm>
            <a:prstGeom prst="roundRect">
              <a:avLst>
                <a:gd fmla="val 16667" name="adj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78" name="Google Shape;178;p25"/>
            <p:cNvSpPr/>
            <p:nvPr/>
          </p:nvSpPr>
          <p:spPr>
            <a:xfrm>
              <a:off x="93900" y="914661"/>
              <a:ext cx="843300" cy="307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9" name="Google Shape;17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94" y="3966472"/>
            <a:ext cx="3137350" cy="84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5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25" title="bars_mls_sales_drive.png"/>
          <p:cNvPicPr preferRelativeResize="0"/>
          <p:nvPr/>
        </p:nvPicPr>
        <p:blipFill rotWithShape="1">
          <a:blip r:embed="rId5">
            <a:alphaModFix/>
          </a:blip>
          <a:srcRect b="0" l="80" r="90" t="0"/>
          <a:stretch/>
        </p:blipFill>
        <p:spPr>
          <a:xfrm>
            <a:off x="144375" y="936429"/>
            <a:ext cx="5121375" cy="384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/>
          <p:nvPr/>
        </p:nvSpPr>
        <p:spPr>
          <a:xfrm>
            <a:off x="172600" y="119900"/>
            <a:ext cx="8298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is Future Growth? (NC State Projections)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88" name="Google Shape;188;p26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6"/>
          <p:cNvSpPr/>
          <p:nvPr/>
        </p:nvSpPr>
        <p:spPr>
          <a:xfrm>
            <a:off x="193084" y="975382"/>
            <a:ext cx="637800" cy="83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6" title="bars_sapfotac_students_drive.png"/>
          <p:cNvPicPr preferRelativeResize="0"/>
          <p:nvPr/>
        </p:nvPicPr>
        <p:blipFill rotWithShape="1">
          <a:blip r:embed="rId3">
            <a:alphaModFix/>
          </a:blip>
          <a:srcRect b="0" l="-1368" r="0" t="0"/>
          <a:stretch/>
        </p:blipFill>
        <p:spPr>
          <a:xfrm>
            <a:off x="57925" y="955191"/>
            <a:ext cx="5107251" cy="37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 title="sapfota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8753" y="812300"/>
            <a:ext cx="3686400" cy="398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26" title="sapfotac-lege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4906" y="4065785"/>
            <a:ext cx="1699050" cy="97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/>
          <p:nvPr/>
        </p:nvSpPr>
        <p:spPr>
          <a:xfrm>
            <a:off x="457200" y="27432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Ephesus </a:t>
            </a:r>
            <a:r>
              <a:rPr b="1" lang="en" sz="25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Naturally 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Sustains Enrollment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99" name="Google Shape;199;p27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7" title="adm_forecast_vs_2025_baseline.png"/>
          <p:cNvPicPr preferRelativeResize="0"/>
          <p:nvPr/>
        </p:nvPicPr>
        <p:blipFill rotWithShape="1">
          <a:blip r:embed="rId3">
            <a:alphaModFix/>
          </a:blip>
          <a:srcRect b="5810" l="10426" r="10164" t="-3792"/>
          <a:stretch/>
        </p:blipFill>
        <p:spPr>
          <a:xfrm>
            <a:off x="153225" y="847475"/>
            <a:ext cx="8837550" cy="412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8"/>
          <p:cNvSpPr/>
          <p:nvPr/>
        </p:nvSpPr>
        <p:spPr>
          <a:xfrm>
            <a:off x="457200" y="27432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Ephesus </a:t>
            </a:r>
            <a:r>
              <a:rPr b="1" lang="en" sz="25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Naturally 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Sustains Enrollment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07" name="Google Shape;207;p28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28"/>
          <p:cNvPicPr preferRelativeResize="0"/>
          <p:nvPr/>
        </p:nvPicPr>
        <p:blipFill rotWithShape="1">
          <a:blip r:embed="rId3">
            <a:alphaModFix/>
          </a:blip>
          <a:srcRect b="40052" l="0" r="0" t="0"/>
          <a:stretch/>
        </p:blipFill>
        <p:spPr>
          <a:xfrm>
            <a:off x="514026" y="986025"/>
            <a:ext cx="7776298" cy="3882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/>
          <p:nvPr/>
        </p:nvSpPr>
        <p:spPr>
          <a:xfrm>
            <a:off x="576000" y="1917625"/>
            <a:ext cx="7467300" cy="309900"/>
          </a:xfrm>
          <a:prstGeom prst="rect">
            <a:avLst/>
          </a:prstGeom>
          <a:noFill/>
          <a:ln cap="flat" cmpd="sng" w="76200">
            <a:solidFill>
              <a:srgbClr val="DC26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8"/>
          <p:cNvSpPr/>
          <p:nvPr/>
        </p:nvSpPr>
        <p:spPr>
          <a:xfrm>
            <a:off x="576000" y="2772225"/>
            <a:ext cx="7467300" cy="309900"/>
          </a:xfrm>
          <a:prstGeom prst="rect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8"/>
          <p:cNvSpPr/>
          <p:nvPr/>
        </p:nvSpPr>
        <p:spPr>
          <a:xfrm>
            <a:off x="576000" y="4558438"/>
            <a:ext cx="7467300" cy="309900"/>
          </a:xfrm>
          <a:prstGeom prst="rect">
            <a:avLst/>
          </a:prstGeom>
          <a:noFill/>
          <a:ln cap="flat" cmpd="sng" w="762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C2626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9"/>
          <p:cNvSpPr/>
          <p:nvPr/>
        </p:nvSpPr>
        <p:spPr>
          <a:xfrm>
            <a:off x="-237825" y="-307100"/>
            <a:ext cx="1828800" cy="1828800"/>
          </a:xfrm>
          <a:prstGeom prst="ellipse">
            <a:avLst/>
          </a:prstGeom>
          <a:solidFill>
            <a:srgbClr val="FFFBEB">
              <a:alpha val="8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9"/>
          <p:cNvSpPr/>
          <p:nvPr/>
        </p:nvSpPr>
        <p:spPr>
          <a:xfrm>
            <a:off x="7622300" y="3603000"/>
            <a:ext cx="1828800" cy="1828800"/>
          </a:xfrm>
          <a:prstGeom prst="ellipse">
            <a:avLst/>
          </a:prstGeom>
          <a:solidFill>
            <a:srgbClr val="FFFBEB">
              <a:alpha val="8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9"/>
          <p:cNvSpPr/>
          <p:nvPr/>
        </p:nvSpPr>
        <p:spPr>
          <a:xfrm>
            <a:off x="227263" y="206275"/>
            <a:ext cx="8689500" cy="129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Georgia"/>
              <a:buNone/>
            </a:pPr>
            <a:r>
              <a:rPr b="1" lang="en" sz="4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CHCCSAction.org</a:t>
            </a:r>
            <a:endParaRPr b="1" sz="44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20" name="Google Shape;220;p29"/>
          <p:cNvSpPr/>
          <p:nvPr/>
        </p:nvSpPr>
        <p:spPr>
          <a:xfrm>
            <a:off x="1680150" y="3005416"/>
            <a:ext cx="5783700" cy="1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BEB"/>
              </a:buClr>
              <a:buSzPts val="2400"/>
              <a:buFont typeface="Georgia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3632175" y="1817400"/>
            <a:ext cx="48576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FFFBEB"/>
                </a:solidFill>
                <a:latin typeface="Calibri"/>
                <a:ea typeface="Calibri"/>
                <a:cs typeface="Calibri"/>
                <a:sym typeface="Calibri"/>
              </a:rPr>
              <a:t>Visit our website to see even more maps!!!!</a:t>
            </a:r>
            <a:endParaRPr i="1" sz="2000">
              <a:solidFill>
                <a:srgbClr val="FFFBE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BEB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rgbClr val="FFFBEB"/>
                </a:solidFill>
                <a:latin typeface="Calibri"/>
                <a:ea typeface="Calibri"/>
                <a:cs typeface="Calibri"/>
                <a:sym typeface="Calibri"/>
              </a:rPr>
              <a:t>Interactive maps</a:t>
            </a:r>
            <a:endParaRPr b="1" sz="2000">
              <a:solidFill>
                <a:srgbClr val="FFFBE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BEB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rgbClr val="FFFBEB"/>
                </a:solidFill>
                <a:latin typeface="Calibri"/>
                <a:ea typeface="Calibri"/>
                <a:cs typeface="Calibri"/>
                <a:sym typeface="Calibri"/>
              </a:rPr>
              <a:t>Methodology maps</a:t>
            </a:r>
            <a:endParaRPr b="1" sz="2000">
              <a:solidFill>
                <a:srgbClr val="FFFBE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FFFBEB"/>
              </a:buClr>
              <a:buSzPts val="2000"/>
              <a:buFont typeface="Calibri"/>
              <a:buChar char="●"/>
            </a:pPr>
            <a:r>
              <a:rPr b="1" lang="en" sz="2000">
                <a:solidFill>
                  <a:srgbClr val="FFFBEB"/>
                </a:solidFill>
                <a:latin typeface="Calibri"/>
                <a:ea typeface="Calibri"/>
                <a:cs typeface="Calibri"/>
                <a:sym typeface="Calibri"/>
              </a:rPr>
              <a:t>Story maps</a:t>
            </a:r>
            <a:endParaRPr b="1" sz="2000">
              <a:solidFill>
                <a:srgbClr val="FFFBE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25" y="1875125"/>
            <a:ext cx="2808475" cy="280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 txBox="1"/>
          <p:nvPr/>
        </p:nvSpPr>
        <p:spPr>
          <a:xfrm>
            <a:off x="3632175" y="3783250"/>
            <a:ext cx="34713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7C2D12"/>
                </a:solidFill>
                <a:latin typeface="Lexend"/>
                <a:ea typeface="Lexend"/>
                <a:cs typeface="Lexend"/>
                <a:sym typeface="Lexend"/>
              </a:rPr>
              <a:t>For optimal viewing experience, open on a computer [full screen]</a:t>
            </a:r>
            <a:endParaRPr sz="1300">
              <a:solidFill>
                <a:srgbClr val="7C2D1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Traffic and Increased Burden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30" name="Google Shape;230;p30"/>
          <p:cNvSpPr/>
          <p:nvPr/>
        </p:nvSpPr>
        <p:spPr>
          <a:xfrm>
            <a:off x="438625" y="7764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30" title="traffic-baseli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75" y="1022950"/>
            <a:ext cx="3717300" cy="3883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2" name="Google Shape;232;p30" title="traffic-driv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650" y="885150"/>
            <a:ext cx="3794700" cy="4062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3" name="Google Shape;233;p30"/>
          <p:cNvSpPr txBox="1"/>
          <p:nvPr/>
        </p:nvSpPr>
        <p:spPr>
          <a:xfrm>
            <a:off x="438625" y="1074575"/>
            <a:ext cx="1855500" cy="37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Current School Zones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34" name="Google Shape;234;p30"/>
          <p:cNvSpPr/>
          <p:nvPr/>
        </p:nvSpPr>
        <p:spPr>
          <a:xfrm>
            <a:off x="3244300" y="890650"/>
            <a:ext cx="51600" cy="2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0"/>
          <p:cNvSpPr txBox="1"/>
          <p:nvPr/>
        </p:nvSpPr>
        <p:spPr>
          <a:xfrm>
            <a:off x="4681025" y="968750"/>
            <a:ext cx="2304000" cy="37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Nearest “Drive Zone” School</a:t>
            </a:r>
            <a:endParaRPr b="1"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1"/>
          <p:cNvSpPr/>
          <p:nvPr/>
        </p:nvSpPr>
        <p:spPr>
          <a:xfrm>
            <a:off x="240650" y="143800"/>
            <a:ext cx="8420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School Closure Scenarios: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what is the actual closest school?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42" name="Google Shape;242;p31"/>
          <p:cNvSpPr/>
          <p:nvPr/>
        </p:nvSpPr>
        <p:spPr>
          <a:xfrm>
            <a:off x="240650" y="872727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1" title="close-ephesus-and-glenwood.png"/>
          <p:cNvPicPr preferRelativeResize="0"/>
          <p:nvPr/>
        </p:nvPicPr>
        <p:blipFill rotWithShape="1">
          <a:blip r:embed="rId3">
            <a:alphaModFix/>
          </a:blip>
          <a:srcRect b="31658" l="63087" r="0" t="-240"/>
          <a:stretch/>
        </p:blipFill>
        <p:spPr>
          <a:xfrm>
            <a:off x="2145165" y="1403688"/>
            <a:ext cx="1655100" cy="3181500"/>
          </a:xfrm>
          <a:prstGeom prst="roundRect">
            <a:avLst>
              <a:gd fmla="val 16667" name="adj"/>
            </a:avLst>
          </a:prstGeom>
          <a:noFill/>
          <a:ln cap="flat" cmpd="sng" w="107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4" name="Google Shape;244;p31" title="close-ephesus.png"/>
          <p:cNvPicPr preferRelativeResize="0"/>
          <p:nvPr/>
        </p:nvPicPr>
        <p:blipFill rotWithShape="1">
          <a:blip r:embed="rId4">
            <a:alphaModFix/>
          </a:blip>
          <a:srcRect b="31741" l="62728" r="0" t="0"/>
          <a:stretch/>
        </p:blipFill>
        <p:spPr>
          <a:xfrm>
            <a:off x="228225" y="1401600"/>
            <a:ext cx="1705200" cy="3181500"/>
          </a:xfrm>
          <a:prstGeom prst="roundRect">
            <a:avLst>
              <a:gd fmla="val 16667" name="adj"/>
            </a:avLst>
          </a:prstGeom>
          <a:noFill/>
          <a:ln cap="flat" cmpd="sng" w="107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5" name="Google Shape;245;p31"/>
          <p:cNvSpPr txBox="1"/>
          <p:nvPr/>
        </p:nvSpPr>
        <p:spPr>
          <a:xfrm>
            <a:off x="228222" y="1326892"/>
            <a:ext cx="1338000" cy="37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Close Ephesus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46" name="Google Shape;246;p31"/>
          <p:cNvSpPr txBox="1"/>
          <p:nvPr/>
        </p:nvSpPr>
        <p:spPr>
          <a:xfrm>
            <a:off x="2145161" y="1328968"/>
            <a:ext cx="1338000" cy="502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Close Ephesus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+ Glenwood</a:t>
            </a:r>
            <a:endParaRPr b="1" sz="1200">
              <a:solidFill>
                <a:schemeClr val="dk2"/>
              </a:solidFill>
            </a:endParaRPr>
          </a:p>
        </p:txBody>
      </p:sp>
      <p:pic>
        <p:nvPicPr>
          <p:cNvPr id="247" name="Google Shape;247;p31" title="close-ephesus-glenwood-estes.png"/>
          <p:cNvPicPr preferRelativeResize="0"/>
          <p:nvPr/>
        </p:nvPicPr>
        <p:blipFill rotWithShape="1">
          <a:blip r:embed="rId5">
            <a:alphaModFix/>
          </a:blip>
          <a:srcRect b="2296" l="23465" r="0" t="0"/>
          <a:stretch/>
        </p:blipFill>
        <p:spPr>
          <a:xfrm>
            <a:off x="4017800" y="1329000"/>
            <a:ext cx="1927500" cy="3256200"/>
          </a:xfrm>
          <a:prstGeom prst="roundRect">
            <a:avLst>
              <a:gd fmla="val 16667" name="adj"/>
            </a:avLst>
          </a:prstGeom>
          <a:noFill/>
          <a:ln cap="flat" cmpd="sng" w="107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8" name="Google Shape;248;p31"/>
          <p:cNvSpPr txBox="1"/>
          <p:nvPr/>
        </p:nvSpPr>
        <p:spPr>
          <a:xfrm>
            <a:off x="4012015" y="1324808"/>
            <a:ext cx="1338000" cy="705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Close Ephesus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+ Glenwood</a:t>
            </a:r>
            <a:endParaRPr b="1"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+ Estes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249" name="Google Shape;249;p31"/>
          <p:cNvSpPr txBox="1"/>
          <p:nvPr/>
        </p:nvSpPr>
        <p:spPr>
          <a:xfrm>
            <a:off x="6079800" y="1259500"/>
            <a:ext cx="2928900" cy="26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Estes and Glenwood are closer to Ephesus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So the only way to “trick” the algorithm into sending students from Ephesus to Rashkis to also close Estes and Glenwood.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This </a:t>
            </a: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adds </a:t>
            </a: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up to 11 minutes of drive time for Ephesus families (total commute time is longer)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2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Flood plains, TRAP Exposure, Urban Heat Map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438625" y="7764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2"/>
          <p:cNvSpPr/>
          <p:nvPr/>
        </p:nvSpPr>
        <p:spPr>
          <a:xfrm>
            <a:off x="3244300" y="890650"/>
            <a:ext cx="51600" cy="2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75" y="890650"/>
            <a:ext cx="4041950" cy="42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18500"/>
            <a:ext cx="4219699" cy="284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/>
          <p:nvPr/>
        </p:nvSpPr>
        <p:spPr>
          <a:xfrm>
            <a:off x="978475" y="1518350"/>
            <a:ext cx="2948400" cy="20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Do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People Live?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t/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Where Are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the Schools?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1097150" y="2505349"/>
            <a:ext cx="1828800" cy="354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15" title="race-dots-al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3700" y="225478"/>
            <a:ext cx="4476900" cy="4708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9" name="Google Shape;69;p15"/>
          <p:cNvSpPr/>
          <p:nvPr/>
        </p:nvSpPr>
        <p:spPr>
          <a:xfrm>
            <a:off x="7872864" y="2053586"/>
            <a:ext cx="458400" cy="480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Flood Risk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66" name="Google Shape;266;p33"/>
          <p:cNvSpPr/>
          <p:nvPr/>
        </p:nvSpPr>
        <p:spPr>
          <a:xfrm>
            <a:off x="438625" y="7764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1007350"/>
            <a:ext cx="4178849" cy="384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 rotWithShape="1">
          <a:blip r:embed="rId4">
            <a:alphaModFix/>
          </a:blip>
          <a:srcRect b="0" l="0" r="66496" t="0"/>
          <a:stretch/>
        </p:blipFill>
        <p:spPr>
          <a:xfrm>
            <a:off x="438625" y="1238250"/>
            <a:ext cx="1881824" cy="17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 rotWithShape="1">
          <a:blip r:embed="rId4">
            <a:alphaModFix/>
          </a:blip>
          <a:srcRect b="0" l="33347" r="0" t="0"/>
          <a:stretch/>
        </p:blipFill>
        <p:spPr>
          <a:xfrm>
            <a:off x="438625" y="3001625"/>
            <a:ext cx="3743800" cy="176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4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Closure Impact on Traffic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276" name="Google Shape;276;p34"/>
          <p:cNvSpPr/>
          <p:nvPr/>
        </p:nvSpPr>
        <p:spPr>
          <a:xfrm>
            <a:off x="438625" y="7764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4"/>
          <p:cNvSpPr/>
          <p:nvPr/>
        </p:nvSpPr>
        <p:spPr>
          <a:xfrm>
            <a:off x="3244300" y="890650"/>
            <a:ext cx="51600" cy="29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" name="Google Shape;2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025" y="919750"/>
            <a:ext cx="3875973" cy="406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200" y="890650"/>
            <a:ext cx="4092500" cy="409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347" y="0"/>
            <a:ext cx="86193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284385" y="418075"/>
            <a:ext cx="3867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Who Lives Where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?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76" name="Google Shape;76;p16"/>
          <p:cNvSpPr/>
          <p:nvPr/>
        </p:nvSpPr>
        <p:spPr>
          <a:xfrm>
            <a:off x="482757" y="1064871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6" title="census-blocks-group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40" y="1816520"/>
            <a:ext cx="2202600" cy="231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8" name="Google Shape;78;p16" title="census-block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2825" y="1841425"/>
            <a:ext cx="2370600" cy="231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79" name="Google Shape;79;p16" title="parcels-seawell.png"/>
          <p:cNvPicPr preferRelativeResize="0"/>
          <p:nvPr/>
        </p:nvPicPr>
        <p:blipFill rotWithShape="1">
          <a:blip r:embed="rId5">
            <a:alphaModFix/>
          </a:blip>
          <a:srcRect b="0" l="0" r="0" t="16701"/>
          <a:stretch/>
        </p:blipFill>
        <p:spPr>
          <a:xfrm>
            <a:off x="5090550" y="169549"/>
            <a:ext cx="1685925" cy="39909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0" name="Google Shape;80;p16"/>
          <p:cNvSpPr/>
          <p:nvPr/>
        </p:nvSpPr>
        <p:spPr>
          <a:xfrm>
            <a:off x="3556075" y="2242950"/>
            <a:ext cx="393000" cy="1051500"/>
          </a:xfrm>
          <a:prstGeom prst="rect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/>
        </p:nvSpPr>
        <p:spPr>
          <a:xfrm>
            <a:off x="249200" y="4157425"/>
            <a:ext cx="19545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ACS Block Group demographics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2565475" y="4157425"/>
            <a:ext cx="19545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ACS Census Block </a:t>
            </a:r>
            <a:r>
              <a:rPr b="1" lang="en" sz="1200">
                <a:solidFill>
                  <a:schemeClr val="dk2"/>
                </a:solidFill>
              </a:rPr>
              <a:t>population</a:t>
            </a:r>
            <a:r>
              <a:rPr b="1" lang="en" sz="1200">
                <a:solidFill>
                  <a:schemeClr val="dk2"/>
                </a:solidFill>
              </a:rPr>
              <a:t> distribution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83" name="Google Shape;83;p16"/>
          <p:cNvCxnSpPr>
            <a:stCxn id="80" idx="0"/>
          </p:cNvCxnSpPr>
          <p:nvPr/>
        </p:nvCxnSpPr>
        <p:spPr>
          <a:xfrm flipH="1" rot="10800000">
            <a:off x="3752575" y="185550"/>
            <a:ext cx="1346700" cy="205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6"/>
          <p:cNvCxnSpPr>
            <a:stCxn id="80" idx="2"/>
          </p:cNvCxnSpPr>
          <p:nvPr/>
        </p:nvCxnSpPr>
        <p:spPr>
          <a:xfrm>
            <a:off x="3752575" y="3294450"/>
            <a:ext cx="1312200" cy="85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5" name="Google Shape;85;p16"/>
          <p:cNvSpPr txBox="1"/>
          <p:nvPr/>
        </p:nvSpPr>
        <p:spPr>
          <a:xfrm>
            <a:off x="4881750" y="4160500"/>
            <a:ext cx="2046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Dasymetric mapping with Orange County parcels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6951900" y="4160490"/>
            <a:ext cx="2046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High resolution “population dots” for all categories</a:t>
            </a:r>
            <a:endParaRPr b="1" sz="1200">
              <a:solidFill>
                <a:schemeClr val="dk2"/>
              </a:solidFill>
            </a:endParaRPr>
          </a:p>
        </p:txBody>
      </p:sp>
      <p:pic>
        <p:nvPicPr>
          <p:cNvPr id="87" name="Google Shape;87;p16" title="popdod-seawell.png"/>
          <p:cNvPicPr preferRelativeResize="0"/>
          <p:nvPr/>
        </p:nvPicPr>
        <p:blipFill rotWithShape="1">
          <a:blip r:embed="rId6">
            <a:alphaModFix/>
          </a:blip>
          <a:srcRect b="2506" l="13935" r="13295" t="0"/>
          <a:stretch/>
        </p:blipFill>
        <p:spPr>
          <a:xfrm>
            <a:off x="7131937" y="169550"/>
            <a:ext cx="1685925" cy="3990950"/>
          </a:xfrm>
          <a:prstGeom prst="rect">
            <a:avLst/>
          </a:prstGeom>
          <a:noFill/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88" name="Google Shape;88;p16"/>
          <p:cNvCxnSpPr/>
          <p:nvPr/>
        </p:nvCxnSpPr>
        <p:spPr>
          <a:xfrm flipH="1" rot="10800000">
            <a:off x="1893350" y="1760200"/>
            <a:ext cx="663000" cy="1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6"/>
          <p:cNvCxnSpPr/>
          <p:nvPr/>
        </p:nvCxnSpPr>
        <p:spPr>
          <a:xfrm flipH="1" rot="10800000">
            <a:off x="4421198" y="1783060"/>
            <a:ext cx="663000" cy="1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0" name="Google Shape;90;p16"/>
          <p:cNvCxnSpPr/>
          <p:nvPr/>
        </p:nvCxnSpPr>
        <p:spPr>
          <a:xfrm flipH="1" rot="10800000">
            <a:off x="6438700" y="1794490"/>
            <a:ext cx="663000" cy="1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258200" y="168650"/>
            <a:ext cx="8243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Attendance 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Zones (temporary) to “Drive Zones”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97" name="Google Shape;97;p17"/>
          <p:cNvSpPr/>
          <p:nvPr/>
        </p:nvSpPr>
        <p:spPr>
          <a:xfrm>
            <a:off x="417975" y="800135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b="3138" l="4032" r="1530" t="0"/>
          <a:stretch/>
        </p:blipFill>
        <p:spPr>
          <a:xfrm>
            <a:off x="417975" y="1022950"/>
            <a:ext cx="3745500" cy="376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 b="3185" l="12300" r="8854" t="0"/>
          <a:stretch/>
        </p:blipFill>
        <p:spPr>
          <a:xfrm>
            <a:off x="5108650" y="1022525"/>
            <a:ext cx="3567900" cy="37614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" name="Google Shape;100;p17"/>
          <p:cNvSpPr txBox="1"/>
          <p:nvPr/>
        </p:nvSpPr>
        <p:spPr>
          <a:xfrm>
            <a:off x="438625" y="1074575"/>
            <a:ext cx="2145000" cy="52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Current CHCCS Attendance Zones</a:t>
            </a:r>
            <a:endParaRPr b="1"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5158350" y="1072225"/>
            <a:ext cx="2455500" cy="344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Nearest “Drive Zone” School</a:t>
            </a:r>
            <a:endParaRPr b="1"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/>
          <p:nvPr/>
        </p:nvSpPr>
        <p:spPr>
          <a:xfrm>
            <a:off x="327675" y="168650"/>
            <a:ext cx="32397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C</a:t>
            </a: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onnecting People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to Schools…</a:t>
            </a:r>
            <a:endParaRPr sz="2500">
              <a:solidFill>
                <a:schemeClr val="dk1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08" name="Google Shape;108;p18"/>
          <p:cNvSpPr/>
          <p:nvPr/>
        </p:nvSpPr>
        <p:spPr>
          <a:xfrm>
            <a:off x="417975" y="885152"/>
            <a:ext cx="2760900" cy="291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18" title="dijkstra-rou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503" y="1039449"/>
            <a:ext cx="2538600" cy="2754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0" name="Google Shape;110;p18"/>
          <p:cNvSpPr txBox="1"/>
          <p:nvPr/>
        </p:nvSpPr>
        <p:spPr>
          <a:xfrm>
            <a:off x="293545" y="3794050"/>
            <a:ext cx="3853200" cy="19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Travel time from every location in CHCCS district to every school using:</a:t>
            </a:r>
            <a:endParaRPr b="1"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Road networks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Stop lights / signs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●"/>
            </a:pPr>
            <a:r>
              <a:rPr lang="en" sz="12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Dijkstra routing</a:t>
            </a:r>
            <a:endParaRPr sz="12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</a:endParaRPr>
          </a:p>
        </p:txBody>
      </p:sp>
      <p:pic>
        <p:nvPicPr>
          <p:cNvPr id="111" name="Google Shape;111;p18" title="school-drive-zone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935" y="96994"/>
            <a:ext cx="4723200" cy="4884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cxnSp>
        <p:nvCxnSpPr>
          <p:cNvPr id="112" name="Google Shape;112;p18"/>
          <p:cNvCxnSpPr/>
          <p:nvPr/>
        </p:nvCxnSpPr>
        <p:spPr>
          <a:xfrm flipH="1" rot="10800000">
            <a:off x="3091813" y="3660125"/>
            <a:ext cx="1229400" cy="3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/>
          <p:nvPr/>
        </p:nvSpPr>
        <p:spPr>
          <a:xfrm>
            <a:off x="243451" y="176575"/>
            <a:ext cx="857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Who’s Affected?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19" title="bars_households_poverty_drive.png"/>
          <p:cNvPicPr preferRelativeResize="0"/>
          <p:nvPr/>
        </p:nvPicPr>
        <p:blipFill rotWithShape="1">
          <a:blip r:embed="rId3">
            <a:alphaModFix/>
          </a:blip>
          <a:srcRect b="0" l="6598" r="6589" t="0"/>
          <a:stretch/>
        </p:blipFill>
        <p:spPr>
          <a:xfrm>
            <a:off x="3263538" y="1917231"/>
            <a:ext cx="2732799" cy="23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 title="bars_no_vehicle_driv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6313" y="1917218"/>
            <a:ext cx="3147966" cy="23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 title="bars_children_5_9_drive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917237"/>
            <a:ext cx="3147975" cy="236098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/>
          <p:nvPr/>
        </p:nvSpPr>
        <p:spPr>
          <a:xfrm>
            <a:off x="405650" y="1046900"/>
            <a:ext cx="8576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Drive zones show objective data for surrounding neighborhoods </a:t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Demographics are more relevant data for the enrolling neighborhood school (not magnet)</a:t>
            </a:r>
            <a:endParaRPr sz="15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 rotWithShape="1">
          <a:blip r:embed="rId3">
            <a:alphaModFix/>
          </a:blip>
          <a:srcRect b="0" l="59921" r="0" t="0"/>
          <a:stretch/>
        </p:blipFill>
        <p:spPr>
          <a:xfrm>
            <a:off x="5380950" y="766700"/>
            <a:ext cx="3407400" cy="40266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p20"/>
          <p:cNvSpPr/>
          <p:nvPr/>
        </p:nvSpPr>
        <p:spPr>
          <a:xfrm>
            <a:off x="172600" y="119900"/>
            <a:ext cx="682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Who’s Affected?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20" title="bars_affordable_housing_drive.png"/>
          <p:cNvPicPr preferRelativeResize="0"/>
          <p:nvPr/>
        </p:nvPicPr>
        <p:blipFill rotWithShape="1">
          <a:blip r:embed="rId4">
            <a:alphaModFix/>
          </a:blip>
          <a:srcRect b="0" l="6574" r="6583" t="0"/>
          <a:stretch/>
        </p:blipFill>
        <p:spPr>
          <a:xfrm>
            <a:off x="184546" y="812300"/>
            <a:ext cx="4905876" cy="423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1" title="race-dots-ephesu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593" y="181500"/>
            <a:ext cx="2925300" cy="4780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9" name="Google Shape;139;p21"/>
          <p:cNvSpPr/>
          <p:nvPr/>
        </p:nvSpPr>
        <p:spPr>
          <a:xfrm>
            <a:off x="172600" y="119900"/>
            <a:ext cx="6826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7C2D12"/>
              </a:buClr>
              <a:buSzPts val="3600"/>
              <a:buFont typeface="Georgia"/>
              <a:buNone/>
            </a:pPr>
            <a:r>
              <a:rPr lang="en" sz="2500">
                <a:solidFill>
                  <a:srgbClr val="7C2D12"/>
                </a:solidFill>
                <a:latin typeface="Lexend Medium"/>
                <a:ea typeface="Lexend Medium"/>
                <a:cs typeface="Lexend Medium"/>
                <a:sym typeface="Lexend Medium"/>
              </a:rPr>
              <a:t>Who’s Affected? </a:t>
            </a:r>
            <a:endParaRPr sz="2500">
              <a:solidFill>
                <a:srgbClr val="7C2D12"/>
              </a:solidFill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457200" y="766696"/>
            <a:ext cx="1828800" cy="45600"/>
          </a:xfrm>
          <a:prstGeom prst="rect">
            <a:avLst/>
          </a:prstGeom>
          <a:solidFill>
            <a:srgbClr val="F9731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21" title="bars_minority_residents_drive.png"/>
          <p:cNvPicPr preferRelativeResize="0"/>
          <p:nvPr/>
        </p:nvPicPr>
        <p:blipFill rotWithShape="1">
          <a:blip r:embed="rId4">
            <a:alphaModFix/>
          </a:blip>
          <a:srcRect b="0" l="6370" r="6370" t="0"/>
          <a:stretch/>
        </p:blipFill>
        <p:spPr>
          <a:xfrm>
            <a:off x="457200" y="1002925"/>
            <a:ext cx="4534533" cy="38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 title="race-dots-lege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5612" y="4251300"/>
            <a:ext cx="3177300" cy="710700"/>
          </a:xfrm>
          <a:prstGeom prst="snip1Rect">
            <a:avLst>
              <a:gd fmla="val 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63455"/>
            <a:ext cx="846130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2"/>
          <p:cNvSpPr txBox="1"/>
          <p:nvPr/>
        </p:nvSpPr>
        <p:spPr>
          <a:xfrm>
            <a:off x="7250700" y="1783658"/>
            <a:ext cx="1893300" cy="11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$900/student to ride bus each year</a:t>
            </a:r>
            <a:endParaRPr b="1" sz="18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